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4"/>
  </p:sldMasterIdLst>
  <p:notesMasterIdLst>
    <p:notesMasterId r:id="rId16"/>
  </p:notesMasterIdLst>
  <p:sldIdLst>
    <p:sldId id="256" r:id="rId5"/>
    <p:sldId id="3004" r:id="rId6"/>
    <p:sldId id="1022" r:id="rId7"/>
    <p:sldId id="791" r:id="rId8"/>
    <p:sldId id="277" r:id="rId9"/>
    <p:sldId id="1025" r:id="rId10"/>
    <p:sldId id="1028" r:id="rId11"/>
    <p:sldId id="1014" r:id="rId12"/>
    <p:sldId id="956" r:id="rId13"/>
    <p:sldId id="1021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0F8B829-3750-45B3-91EE-A7E429168AFE}">
          <p14:sldIdLst>
            <p14:sldId id="256"/>
          </p14:sldIdLst>
        </p14:section>
        <p14:section name="Untitled Section" id="{527DEDE6-87AF-402F-A6F6-384C2709C0E6}">
          <p14:sldIdLst>
            <p14:sldId id="3004"/>
            <p14:sldId id="1022"/>
            <p14:sldId id="791"/>
          </p14:sldIdLst>
        </p14:section>
        <p14:section name="Untitled Section" id="{620496F1-F1FF-4205-9FD5-FDA58C4A6CA7}">
          <p14:sldIdLst>
            <p14:sldId id="277"/>
            <p14:sldId id="1025"/>
            <p14:sldId id="1028"/>
            <p14:sldId id="1014"/>
            <p14:sldId id="956"/>
            <p14:sldId id="1021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DB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36ECEE-CE24-004B-85B8-62DC8D80E7C8}" v="45" dt="2023-01-17T14:00:01.3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4F3A82-F637-1543-8C13-D12BDF0F499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167F53-BA33-7E40-958D-01A6607E9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515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/>
              <a:t>Approximately 20 minutes is needed for this session.</a:t>
            </a:r>
          </a:p>
          <a:p>
            <a:endParaRPr lang="en-US"/>
          </a:p>
          <a:p>
            <a:r>
              <a:rPr lang="en-US"/>
              <a:t>Notes</a:t>
            </a:r>
            <a:r>
              <a:rPr lang="en-US" baseline="0"/>
              <a:t> are provided to help you lead the presentation.</a:t>
            </a:r>
          </a:p>
          <a:p>
            <a:r>
              <a:rPr lang="en-US" baseline="0"/>
              <a:t>Notes in italics are for your attention only.</a:t>
            </a:r>
          </a:p>
          <a:p>
            <a:endParaRPr lang="en-US" i="1" baseline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baseline="0"/>
              <a:t>This bitesize parent session is best used alongside a demo lesson of teaching a Set 1 sound to children.</a:t>
            </a:r>
            <a:r>
              <a:rPr lang="en-US" i="1"/>
              <a:t> Alternatively, you may wish to use an in-action film from the Online subscription. </a:t>
            </a:r>
            <a:endParaRPr lang="en-US" i="1" baseline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baseline="0"/>
              <a:t>Provide copies of ‘Reading at Home Booklet 1’ from Oxford Owl for each parent.</a:t>
            </a:r>
          </a:p>
          <a:p>
            <a:endParaRPr lang="en-US" i="1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187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use 44 sounds to make all the words in the English language.                                     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means we’ve got a problem. 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Click.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We’ve got 44 sounds and only 26 letters.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  <a:tabLst/>
              <a:defRPr/>
            </a:pP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26 letters work singly, in pairs and sometimes in threes to represent one sound.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  <a:tabLst/>
              <a:defRPr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We have to </a:t>
            </a:r>
            <a:r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group letter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s together to write some sounds e.g. ‘</a:t>
            </a:r>
            <a:r>
              <a:rPr lang="en-US" err="1">
                <a:latin typeface="Times New Roman"/>
                <a:ea typeface="Times New Roman"/>
                <a:cs typeface="Times New Roman"/>
                <a:sym typeface="Times New Roman"/>
              </a:rPr>
              <a:t>igh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’, ‘air’.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endParaRPr lang="en-US"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English we have more than 150 ways to represent 44 sounds, using 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the</a:t>
            </a:r>
            <a:r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26 letters in the alphabet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r>
              <a:rPr lang="en-US" i="1">
                <a:latin typeface="Times New Roman"/>
                <a:ea typeface="Times New Roman"/>
                <a:cs typeface="Times New Roman"/>
                <a:sym typeface="Times New Roman"/>
              </a:rPr>
              <a:t>Click. 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This makes our language one of the most complex in the world!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endParaRPr lang="en-US"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latin typeface="Times New Roman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2E07CC-6AAD-1047-BB31-41E7C9B8EA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619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Times New Roman" pitchFamily="18" charset="0"/>
                <a:ea typeface="MS PGothic" pitchFamily="34" charset="-128"/>
                <a:cs typeface="Arial" charset="0"/>
              </a:rPr>
              <a:t>Copyright Ruth Miskin Literacy</a:t>
            </a:r>
          </a:p>
        </p:txBody>
      </p:sp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5C86BBF-4374-4E01-85D9-47F0C65351B7}" type="slidenum">
              <a:rPr lang="en-US" smtClean="0">
                <a:latin typeface="Times New Roman" pitchFamily="18" charset="0"/>
                <a:ea typeface="MS PGothic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>
              <a:latin typeface="Times New Roman" pitchFamily="18" charset="0"/>
              <a:ea typeface="MS PGothic" pitchFamily="34" charset="-128"/>
              <a:cs typeface="Arial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4075" y="744538"/>
            <a:ext cx="2838450" cy="21304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6909" y="2947095"/>
            <a:ext cx="5335270" cy="623504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lang="en-GB" altLang="ja-JP" sz="1100">
                <a:latin typeface="Times New Roman" charset="0"/>
              </a:rPr>
              <a:t>Children need to know sounds – not letter names – to read words.</a:t>
            </a:r>
          </a:p>
          <a:p>
            <a:pPr>
              <a:lnSpc>
                <a:spcPct val="115000"/>
              </a:lnSpc>
            </a:pPr>
            <a:r>
              <a:rPr lang="en-GB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say the sounds in a way to make them easy to blend into a word. </a:t>
            </a:r>
            <a:endParaRPr lang="en-GB" sz="11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</a:pPr>
            <a:r>
              <a:rPr lang="en-GB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aim to eliminate the ‘uh’ at the end of the sound. This is called a ‘schwa’ sound.</a:t>
            </a:r>
            <a:endParaRPr lang="en-GB" sz="11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</a:pPr>
            <a:r>
              <a:rPr lang="en-GB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say ‘c’ ‘a’ ‘t’ rather than </a:t>
            </a:r>
            <a:r>
              <a:rPr lang="en-GB" sz="11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cuh</a:t>
            </a:r>
            <a:r>
              <a:rPr lang="en-GB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GB" sz="11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tuh</a:t>
            </a:r>
            <a:r>
              <a:rPr lang="en-GB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GB" sz="11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lang="en-US"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sz="11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100" i="1"/>
              <a:t>Use MTYT to teach each of the Set 1 sounds to</a:t>
            </a:r>
            <a:r>
              <a:rPr lang="en-US" sz="1100" b="0" i="1" u="none" strike="noStrike" cap="none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parents</a:t>
            </a:r>
            <a:r>
              <a:rPr lang="en-US" sz="1100" i="1"/>
              <a:t>.</a:t>
            </a:r>
          </a:p>
          <a:p>
            <a:pPr eaLnBrk="1" hangingPunct="1">
              <a:spcBef>
                <a:spcPct val="0"/>
              </a:spcBef>
              <a:spcAft>
                <a:spcPts val="1600"/>
              </a:spcAft>
            </a:pPr>
            <a:endParaRPr lang="en-US" sz="110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759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</a:pPr>
            <a:r>
              <a:rPr lang="en-GB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– children </a:t>
            </a:r>
            <a:r>
              <a:rPr lang="en-GB" sz="18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GB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adults - always connect new learning to something we already know. </a:t>
            </a:r>
            <a:endParaRPr lang="en-GB" sz="18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</a:pPr>
            <a:r>
              <a:rPr lang="en-GB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is why in Read Write Inc. we make the connections </a:t>
            </a:r>
            <a:r>
              <a:rPr lang="en-GB" sz="18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en-GB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children. We help them hold onto that connection so they don’t forget at the end of each lesson.</a:t>
            </a:r>
            <a:endParaRPr lang="en-GB" sz="18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give children a hook to learn the sounds by using pictures in the same shape as the letter.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‘s’ looks like a snake.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‘d’ looks like a dinosaur.</a:t>
            </a:r>
          </a:p>
          <a:p>
            <a:pPr lvl="0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‘m’ looks like a mountain.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‘a’ looks like an apple.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teach the children to name the mnemonic pictures before they learn the sound.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means that children learn to read and write the sounds really easily.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A61AF0-59CC-4D82-B182-5DFC7F9ACF1F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5695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buFont typeface="Calibri" panose="020F0502020204030204" pitchFamily="34" charset="0"/>
              <a:buNone/>
            </a:pPr>
            <a:r>
              <a:rPr lang="en-US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When children can read sounds speedily, like this, </a:t>
            </a:r>
            <a:r>
              <a:rPr lang="en-US" sz="18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(show how speedily this needs to be)</a:t>
            </a:r>
            <a:r>
              <a:rPr lang="en-US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and understand Fred (m-a-t...mat) </a:t>
            </a:r>
            <a:r>
              <a:rPr lang="en-US" sz="18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(click),</a:t>
            </a:r>
            <a:r>
              <a:rPr lang="en-US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they can decode words.</a:t>
            </a:r>
            <a:endParaRPr lang="en-GB" sz="180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lang="en-US"/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lang="en-US"/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lang="en-US" sz="1200" b="0" i="0" u="none" strike="noStrike" cap="none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lang="en-US"/>
          </a:p>
          <a:p>
            <a:endParaRPr lang="en-US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2E07CC-6AAD-1047-BB31-41E7C9B8EA1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861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 will send you links to the films via email/ upload links to Google classroom/ Class Dojo etc.</a:t>
            </a:r>
          </a:p>
          <a:p>
            <a:r>
              <a:rPr lang="en-GB" sz="180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When you receive the link, simply click on it . . . and press play.</a:t>
            </a:r>
          </a:p>
          <a:p>
            <a:endParaRPr lang="en-GB" sz="1800">
              <a:solidFill>
                <a:srgbClr val="000000"/>
              </a:solidFill>
              <a:effectLst/>
              <a:latin typeface="Calibri Light" panose="020F0302020204030204" pitchFamily="34" charset="0"/>
            </a:endParaRPr>
          </a:p>
          <a:p>
            <a:pPr algn="just">
              <a:lnSpc>
                <a:spcPts val="1500"/>
              </a:lnSpc>
            </a:pPr>
            <a:endParaRPr lang="en-GB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l">
              <a:lnSpc>
                <a:spcPts val="1500"/>
              </a:lnSpc>
              <a:buFont typeface="+mj-lt"/>
              <a:buAutoNum type="arabicPeriod"/>
            </a:pPr>
            <a:r>
              <a:rPr lang="en-GB" sz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Set aside 10 minutes to watch a film with your child each day.</a:t>
            </a:r>
            <a:endParaRPr lang="en-GB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l">
              <a:lnSpc>
                <a:spcPts val="1500"/>
              </a:lnSpc>
              <a:buFont typeface="+mj-lt"/>
              <a:buAutoNum type="arabicPeriod"/>
            </a:pPr>
            <a:r>
              <a:rPr lang="en-GB" sz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Find a quiet space for your child to watch the film on a laptop or tablet.</a:t>
            </a:r>
            <a:endParaRPr lang="en-GB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l">
              <a:lnSpc>
                <a:spcPts val="1500"/>
              </a:lnSpc>
              <a:buFont typeface="+mj-lt"/>
              <a:buAutoNum type="arabicPeriod"/>
            </a:pPr>
            <a:r>
              <a:rPr lang="en-GB" sz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Praise your child as they join in with the lesson – make it fun!</a:t>
            </a:r>
          </a:p>
          <a:p>
            <a:pPr marL="342900" lvl="0" indent="-342900" algn="l">
              <a:lnSpc>
                <a:spcPts val="1500"/>
              </a:lnSpc>
              <a:buFont typeface="+mj-lt"/>
              <a:buAutoNum type="arabicPeriod"/>
            </a:pPr>
            <a:endParaRPr lang="en-GB" sz="120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GB" sz="1200">
                <a:solidFill>
                  <a:srgbClr val="0000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The more they practise using these films, the quicker they’ll learn to read.</a:t>
            </a:r>
            <a:r>
              <a:rPr lang="en-GB">
                <a:effectLst/>
              </a:rPr>
              <a:t> </a:t>
            </a:r>
            <a:endParaRPr lang="en-GB" sz="10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42900" lvl="0" indent="-342900" algn="l">
              <a:lnSpc>
                <a:spcPts val="1500"/>
              </a:lnSpc>
              <a:buFont typeface="+mj-lt"/>
              <a:buAutoNum type="arabicPeriod"/>
            </a:pPr>
            <a:endParaRPr lang="en-GB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ts val="1500"/>
              </a:lnSpc>
            </a:pPr>
            <a:r>
              <a:rPr lang="en-GB" sz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9220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kern="12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Discuss the one that is applicable to your school: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kern="1200">
              <a:solidFill>
                <a:schemeClr val="tx1"/>
              </a:solidFill>
              <a:effectLst/>
              <a:latin typeface="Times New Roman" panose="02020603050405020304" pitchFamily="18" charset="0"/>
              <a:ea typeface="+mn-ea"/>
              <a:cs typeface="+mn-cs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child will also bring home a My Set 1 Speed Sounds books</a:t>
            </a:r>
            <a:r>
              <a:rPr lang="en-US" sz="12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sz="120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practise</a:t>
            </a:r>
            <a:r>
              <a:rPr lang="en-US" sz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reading and writing the Set 1 sounds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are instructions for you inside cover of the book.</a:t>
            </a:r>
            <a:endParaRPr lang="en-GB" sz="1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GB" sz="1200" b="1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2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 week, your child will bring home the Speed Sounds cards they have been taught to practise reading sounds speedily.</a:t>
            </a:r>
            <a:endParaRPr lang="en-GB" sz="1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0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can purchase Set 1 flashcards or My Reading and Writing Kit ages 3-5 early sounds and blending to support your child with Set 1 sounds at home if you wish.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/>
          </a:p>
          <a:p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819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Alongside learning to read each sound, children use a handwriting phrase linked to the picture mnemonic to learn to form each letter correctly.</a:t>
            </a:r>
          </a:p>
          <a:p>
            <a:endParaRPr lang="en-US"/>
          </a:p>
          <a:p>
            <a:r>
              <a:rPr lang="en-US"/>
              <a:t>e.g. down Maisie, and over the mountains.</a:t>
            </a:r>
          </a:p>
          <a:p>
            <a:endParaRPr lang="en-US"/>
          </a:p>
          <a:p>
            <a:r>
              <a:rPr lang="en-US"/>
              <a:t>Use these handwriting phrases when </a:t>
            </a:r>
            <a:r>
              <a:rPr lang="en-US" err="1"/>
              <a:t>practising</a:t>
            </a:r>
            <a:r>
              <a:rPr lang="en-US"/>
              <a:t> writing at home with your child.</a:t>
            </a:r>
          </a:p>
          <a:p>
            <a:endParaRPr lang="en-US"/>
          </a:p>
          <a:p>
            <a:r>
              <a:rPr lang="en-US"/>
              <a:t>Avoid using these to read the sound.</a:t>
            </a:r>
          </a:p>
          <a:p>
            <a:endParaRPr lang="en-US"/>
          </a:p>
          <a:p>
            <a:r>
              <a:rPr lang="en-US"/>
              <a:t>I will give you a handout of these handwriting phrases when you leave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238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1. Use pure sounds rather than letter names.</a:t>
            </a:r>
          </a:p>
          <a:p>
            <a:r>
              <a:rPr lang="en-GB"/>
              <a:t>2. Teach the picture names.</a:t>
            </a:r>
          </a:p>
          <a:p>
            <a:r>
              <a:rPr lang="en-GB"/>
              <a:t>3. Practise reading sounds speedily.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4. Watch the Virtual Classroom films together.</a:t>
            </a:r>
          </a:p>
          <a:p>
            <a:r>
              <a:rPr lang="en-GB"/>
              <a:t>5. Use the handwriting phrases to practise writing.</a:t>
            </a:r>
          </a:p>
          <a:p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75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2E07CC-6AAD-1047-BB31-41E7C9B8EA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275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266" y="0"/>
            <a:ext cx="9137468" cy="6858000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4067944" y="4221088"/>
            <a:ext cx="5076056" cy="1181993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2502D7-A497-4CCC-152A-5439A5AB358E}"/>
              </a:ext>
            </a:extLst>
          </p:cNvPr>
          <p:cNvSpPr/>
          <p:nvPr userDrawn="1"/>
        </p:nvSpPr>
        <p:spPr>
          <a:xfrm>
            <a:off x="4572000" y="6485021"/>
            <a:ext cx="4572000" cy="3729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037735"/>
      </p:ext>
    </p:extLst>
  </p:cSld>
  <p:clrMapOvr>
    <a:masterClrMapping/>
  </p:clrMapOvr>
  <p:hf sldNum="0"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T_RM_page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340" y="0"/>
            <a:ext cx="9180512" cy="6858000"/>
          </a:xfrm>
          <a:prstGeom prst="rect">
            <a:avLst/>
          </a:prstGeom>
        </p:spPr>
      </p:pic>
      <p:sp>
        <p:nvSpPr>
          <p:cNvPr id="7" name="Rectangle 3"/>
          <p:cNvSpPr/>
          <p:nvPr userDrawn="1"/>
        </p:nvSpPr>
        <p:spPr>
          <a:xfrm>
            <a:off x="323527" y="1151032"/>
            <a:ext cx="8640961" cy="45719"/>
          </a:xfrm>
          <a:prstGeom prst="rect">
            <a:avLst/>
          </a:prstGeom>
          <a:solidFill>
            <a:srgbClr val="3B9E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3528" y="260649"/>
            <a:ext cx="7478713" cy="864096"/>
          </a:xfrm>
        </p:spPr>
        <p:txBody>
          <a:bodyPr anchor="b"/>
          <a:lstStyle/>
          <a:p>
            <a:br>
              <a:rPr lang="en-GB"/>
            </a:br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7" y="1385394"/>
            <a:ext cx="8639175" cy="50405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04DBCEF-19A6-4004-B125-9F38996560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62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T_RM_page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340" y="0"/>
            <a:ext cx="9180512" cy="6858000"/>
          </a:xfrm>
          <a:prstGeom prst="rect">
            <a:avLst/>
          </a:prstGeom>
        </p:spPr>
      </p:pic>
      <p:sp>
        <p:nvSpPr>
          <p:cNvPr id="7" name="Rectangle 3"/>
          <p:cNvSpPr/>
          <p:nvPr userDrawn="1"/>
        </p:nvSpPr>
        <p:spPr>
          <a:xfrm>
            <a:off x="323527" y="1151032"/>
            <a:ext cx="8640961" cy="45719"/>
          </a:xfrm>
          <a:prstGeom prst="rect">
            <a:avLst/>
          </a:prstGeom>
          <a:solidFill>
            <a:srgbClr val="3B9E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3528" y="260649"/>
            <a:ext cx="7478713" cy="864096"/>
          </a:xfrm>
        </p:spPr>
        <p:txBody>
          <a:bodyPr anchor="b"/>
          <a:lstStyle/>
          <a:p>
            <a:br>
              <a:rPr lang="en-GB"/>
            </a:br>
            <a:r>
              <a:rPr lang="en-GB"/>
              <a:t>Click to edit Master title style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04DBCEF-19A6-4004-B125-9F38996560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23527" y="1385394"/>
            <a:ext cx="4246885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720337" y="1385394"/>
            <a:ext cx="4254624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4975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Placeholder 1"/>
          <p:cNvSpPr>
            <a:spLocks noGrp="1"/>
          </p:cNvSpPr>
          <p:nvPr>
            <p:ph type="title"/>
          </p:nvPr>
        </p:nvSpPr>
        <p:spPr bwMode="auto">
          <a:xfrm>
            <a:off x="323850" y="333375"/>
            <a:ext cx="7478713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23850" y="1495425"/>
            <a:ext cx="8639175" cy="474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5288" y="6356350"/>
            <a:ext cx="2195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2D2D">
                    <a:tint val="75000"/>
                  </a:srgbClr>
                </a:solidFill>
                <a:latin typeface="Garamond" pitchFamily="18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DF6C09D9-D1B6-4568-8B87-5A6249D0DBD1}" type="datetime1">
              <a:rPr lang="en-US"/>
              <a:pPr>
                <a:defRPr/>
              </a:pPr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2D2D2D">
                    <a:tint val="75000"/>
                  </a:srgbClr>
                </a:solidFill>
                <a:latin typeface="Garamond" pitchFamily="18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Copyright Ruth Miskin Literacy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409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2D2D2D">
                    <a:tint val="75000"/>
                  </a:srgbClr>
                </a:solidFill>
                <a:latin typeface="Garamond" pitchFamily="18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D366FC25-FCA6-4D86-A84B-F6C8160D76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95288" y="188913"/>
            <a:ext cx="8567737" cy="14446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5368" name="Picture 9" descr="RM_shape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3888" y="404813"/>
            <a:ext cx="6889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323850" y="188913"/>
            <a:ext cx="0" cy="6480175"/>
          </a:xfrm>
          <a:prstGeom prst="line">
            <a:avLst/>
          </a:prstGeom>
          <a:ln>
            <a:prstDash val="sysDot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10" name="Picture 9" descr="PPT_RM_page.jpg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71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hf sldNum="0" hdr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 kern="1200">
          <a:solidFill>
            <a:srgbClr val="787878"/>
          </a:solidFill>
          <a:latin typeface="+mn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uthmiskin.com/parents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oxfordowl.co.uk/Reading/" TargetMode="External"/><Relationship Id="rId4" Type="http://schemas.openxmlformats.org/officeDocument/2006/relationships/hyperlink" Target="https://www.facebook.com/miskin.education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310742" y="4237416"/>
            <a:ext cx="4702629" cy="1181993"/>
          </a:xfrm>
        </p:spPr>
        <p:txBody>
          <a:bodyPr>
            <a:normAutofit/>
          </a:bodyPr>
          <a:lstStyle/>
          <a:p>
            <a:r>
              <a:rPr lang="en-US"/>
              <a:t>Parent Meeting</a:t>
            </a:r>
            <a:br>
              <a:rPr lang="en-US"/>
            </a:br>
            <a:r>
              <a:rPr lang="en-US"/>
              <a:t>Set 1 Sounds</a:t>
            </a:r>
          </a:p>
        </p:txBody>
      </p:sp>
    </p:spTree>
    <p:extLst>
      <p:ext uri="{BB962C8B-B14F-4D97-AF65-F5344CB8AC3E}">
        <p14:creationId xmlns:p14="http://schemas.microsoft.com/office/powerpoint/2010/main" val="1449078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English alphabetic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/>
              <a:buChar char="•"/>
            </a:pPr>
            <a:r>
              <a:rPr lang="en-US"/>
              <a:t>44 sounds</a:t>
            </a:r>
          </a:p>
          <a:p>
            <a:pPr marL="457200" indent="-457200">
              <a:buFont typeface="Arial"/>
              <a:buChar char="•"/>
            </a:pPr>
            <a:r>
              <a:rPr lang="en-US"/>
              <a:t>26 letters</a:t>
            </a:r>
          </a:p>
          <a:p>
            <a:pPr marL="457200" indent="-457200">
              <a:buFont typeface="Arial"/>
              <a:buChar char="•"/>
            </a:pPr>
            <a:r>
              <a:rPr lang="en-US"/>
              <a:t>Over 150+ graphemes (letter combinations)</a:t>
            </a:r>
          </a:p>
          <a:p>
            <a:pPr marL="457200" indent="-457200">
              <a:buFont typeface="Arial"/>
              <a:buChar char="•"/>
            </a:pPr>
            <a:endParaRPr lang="en-US"/>
          </a:p>
          <a:p>
            <a:r>
              <a:rPr lang="en-US"/>
              <a:t>One of the most complex alphabetic codes in the world.</a:t>
            </a:r>
          </a:p>
        </p:txBody>
      </p:sp>
    </p:spTree>
    <p:extLst>
      <p:ext uri="{BB962C8B-B14F-4D97-AF65-F5344CB8AC3E}">
        <p14:creationId xmlns:p14="http://schemas.microsoft.com/office/powerpoint/2010/main" val="3313776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>
                <a:solidFill>
                  <a:schemeClr val="accent5"/>
                </a:solidFill>
                <a:ea typeface="Arial Unicode MS" pitchFamily="34" charset="-128"/>
                <a:cs typeface="Arial Unicode MS" pitchFamily="34" charset="-128"/>
              </a:rPr>
              <a:t>Speed Sounds Set 1</a:t>
            </a:r>
          </a:p>
        </p:txBody>
      </p:sp>
      <p:sp>
        <p:nvSpPr>
          <p:cNvPr id="71681" name="Rectangle 3"/>
          <p:cNvSpPr>
            <a:spLocks noGrp="1" noChangeArrowheads="1"/>
          </p:cNvSpPr>
          <p:nvPr>
            <p:ph idx="1"/>
          </p:nvPr>
        </p:nvSpPr>
        <p:spPr>
          <a:xfrm>
            <a:off x="422275" y="1600200"/>
            <a:ext cx="82296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GB">
                <a:latin typeface="Arial Unicode MS"/>
                <a:ea typeface="Arial Unicode MS"/>
                <a:cs typeface="Arial Unicode MS"/>
              </a:rPr>
              <a:t>   </a:t>
            </a:r>
            <a:endParaRPr lang="en-US"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29702" name="TextBox 6"/>
          <p:cNvSpPr txBox="1">
            <a:spLocks noChangeArrowheads="1"/>
          </p:cNvSpPr>
          <p:nvPr/>
        </p:nvSpPr>
        <p:spPr bwMode="auto">
          <a:xfrm>
            <a:off x="496888" y="1751013"/>
            <a:ext cx="3810000" cy="95410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800">
              <a:solidFill>
                <a:schemeClr val="tx2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00">
              <a:solidFill>
                <a:schemeClr val="tx2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" name="Picture 1" descr="Simple_Speed_Sounds_Chart.pdf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8" t="6871" r="2798" b="44253"/>
          <a:stretch/>
        </p:blipFill>
        <p:spPr>
          <a:xfrm>
            <a:off x="755576" y="1052736"/>
            <a:ext cx="7693517" cy="5461036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259632" y="1484784"/>
            <a:ext cx="6624736" cy="864096"/>
          </a:xfrm>
          <a:prstGeom prst="roundRect">
            <a:avLst/>
          </a:prstGeom>
          <a:solidFill>
            <a:schemeClr val="accent3">
              <a:alpha val="3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59632" y="3140968"/>
            <a:ext cx="6624736" cy="864096"/>
          </a:xfrm>
          <a:prstGeom prst="roundRect">
            <a:avLst/>
          </a:prstGeom>
          <a:solidFill>
            <a:schemeClr val="accent3">
              <a:alpha val="3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259632" y="4725144"/>
            <a:ext cx="2880320" cy="504056"/>
          </a:xfrm>
          <a:prstGeom prst="roundRect">
            <a:avLst/>
          </a:prstGeom>
          <a:solidFill>
            <a:schemeClr val="accent3">
              <a:alpha val="3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343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‘Same, same!’</a:t>
            </a:r>
          </a:p>
        </p:txBody>
      </p:sp>
      <p:pic>
        <p:nvPicPr>
          <p:cNvPr id="5" name="Content Placeholder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0929" r="-40929"/>
          <a:stretch>
            <a:fillRect/>
          </a:stretch>
        </p:blipFill>
        <p:spPr bwMode="auto">
          <a:xfrm>
            <a:off x="557808" y="1642654"/>
            <a:ext cx="8028384" cy="440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26542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Sounds + blending = word reading </a:t>
            </a:r>
          </a:p>
        </p:txBody>
      </p:sp>
      <p:pic>
        <p:nvPicPr>
          <p:cNvPr id="16" name="Picture 15" descr="Screen Shot 2016-04-13 at 10.33.12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1036" y="4733170"/>
            <a:ext cx="2963858" cy="13948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D0F987-1124-9641-A917-5AF839C65251}"/>
              </a:ext>
            </a:extLst>
          </p:cNvPr>
          <p:cNvSpPr txBox="1"/>
          <p:nvPr/>
        </p:nvSpPr>
        <p:spPr>
          <a:xfrm>
            <a:off x="3718242" y="2680190"/>
            <a:ext cx="6694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>
                <a:solidFill>
                  <a:srgbClr val="787878"/>
                </a:solidFill>
                <a:ea typeface="+mj-ea"/>
                <a:cs typeface="+mj-cs"/>
              </a:rPr>
              <a:t>+</a:t>
            </a:r>
          </a:p>
        </p:txBody>
      </p:sp>
      <p:pic>
        <p:nvPicPr>
          <p:cNvPr id="9" name="Picture 8" descr="as.png">
            <a:extLst>
              <a:ext uri="{FF2B5EF4-FFF2-40B4-BE49-F238E27FC236}">
                <a16:creationId xmlns:a16="http://schemas.microsoft.com/office/drawing/2014/main" id="{51EA20A7-5BA2-E440-9860-D798EE7E53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458" y="2618531"/>
            <a:ext cx="2966175" cy="1318300"/>
          </a:xfrm>
          <a:prstGeom prst="rect">
            <a:avLst/>
          </a:prstGeom>
        </p:spPr>
      </p:pic>
      <p:pic>
        <p:nvPicPr>
          <p:cNvPr id="5" name="Content Placeholder 1" descr="41Ho83H3mFL.jpg">
            <a:extLst>
              <a:ext uri="{FF2B5EF4-FFF2-40B4-BE49-F238E27FC236}">
                <a16:creationId xmlns:a16="http://schemas.microsoft.com/office/drawing/2014/main" id="{A9EB84E2-4F19-6DF5-66C9-9AB7BCBF70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0182" y="2488733"/>
            <a:ext cx="3706255" cy="172711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5C23F4-46B6-55AF-561B-F6BCC4B74756}"/>
              </a:ext>
            </a:extLst>
          </p:cNvPr>
          <p:cNvSpPr txBox="1"/>
          <p:nvPr/>
        </p:nvSpPr>
        <p:spPr>
          <a:xfrm>
            <a:off x="8271268" y="2680189"/>
            <a:ext cx="6694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>
                <a:solidFill>
                  <a:srgbClr val="787878"/>
                </a:solidFill>
                <a:ea typeface="+mj-ea"/>
                <a:cs typeface="+mj-cs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188493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BB244-1D33-3C99-D764-B9ED37919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do I use the Virtual Classroom?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1ADB7-4D9F-9B90-703B-75871F328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/>
              <a:t>Set aside 10 minutes to watch a film with your child each day.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Find a quiet space for your child to watch the film on a laptop or tablet.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Praise your child as they join in with the lesson – make it fun!</a:t>
            </a:r>
          </a:p>
          <a:p>
            <a:endParaRPr lang="en-US"/>
          </a:p>
          <a:p>
            <a:r>
              <a:rPr lang="en-US"/>
              <a:t>The more they </a:t>
            </a:r>
            <a:r>
              <a:rPr lang="en-US" err="1"/>
              <a:t>practise</a:t>
            </a:r>
            <a:r>
              <a:rPr lang="en-US"/>
              <a:t> using these films, the quicker they’ll learn to read.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158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BF1B9-23AD-D3A3-BA60-5BE68FA59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Practice at home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75FD9A27-766C-39CD-1B93-051DFA5A96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9988">
            <a:off x="5419302" y="3212440"/>
            <a:ext cx="672177" cy="10434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4F05C47-92F5-C6C4-4787-40794FA58E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1248">
            <a:off x="4881407" y="3062758"/>
            <a:ext cx="752959" cy="10434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E9384B1-7A64-F60E-C16E-1DAF86F914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342" y="2991349"/>
            <a:ext cx="709647" cy="10434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Icon&#10;&#10;Description automatically generated with medium confidence">
            <a:extLst>
              <a:ext uri="{FF2B5EF4-FFF2-40B4-BE49-F238E27FC236}">
                <a16:creationId xmlns:a16="http://schemas.microsoft.com/office/drawing/2014/main" id="{39CF1E34-2C16-90C2-5408-0E089031E2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4076">
            <a:off x="3917351" y="3034342"/>
            <a:ext cx="693254" cy="10434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9855C131-B1F1-B62F-9406-DD5D758447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0984">
            <a:off x="3462092" y="3168882"/>
            <a:ext cx="713941" cy="10434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E7551E-80E0-94C3-4852-891D6C0F29F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777308" y="2616038"/>
            <a:ext cx="1392216" cy="20812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B202669-119E-FF94-163A-09E18679929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739093" y="2541006"/>
            <a:ext cx="2112971" cy="239824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342ACDE-04E3-376F-BB92-F9ACC2280435}"/>
              </a:ext>
            </a:extLst>
          </p:cNvPr>
          <p:cNvSpPr/>
          <p:nvPr/>
        </p:nvSpPr>
        <p:spPr>
          <a:xfrm>
            <a:off x="1849508" y="2630927"/>
            <a:ext cx="718512" cy="162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43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450BF-B53D-6F49-9A43-6D1A1CC94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Teaching letter formation</a:t>
            </a:r>
          </a:p>
        </p:txBody>
      </p:sp>
      <p:pic>
        <p:nvPicPr>
          <p:cNvPr id="7" name="Content Placeholder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2C4C9AB0-B505-1445-9009-1C3C5B4F73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6226" y="1289740"/>
            <a:ext cx="7991548" cy="5040313"/>
          </a:xfrm>
        </p:spPr>
      </p:pic>
    </p:spTree>
    <p:extLst>
      <p:ext uri="{BB962C8B-B14F-4D97-AF65-F5344CB8AC3E}">
        <p14:creationId xmlns:p14="http://schemas.microsoft.com/office/powerpoint/2010/main" val="3068285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F2CC8-DE15-654D-9D80-DC0A17065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can I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6C960-CBF0-1745-812E-85F7F7488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/>
              <a:t>Use pure sounds rather than letter names.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Teach the picture names.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Practise reading sounds speedily.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Watch the Virtual Classroom films together.</a:t>
            </a:r>
          </a:p>
          <a:p>
            <a:pPr marL="514350" indent="-514350">
              <a:buFont typeface="+mj-lt"/>
              <a:buAutoNum type="arabicPeriod"/>
            </a:pPr>
            <a:r>
              <a:rPr lang="en-GB"/>
              <a:t>Use the handwriting phrases to practise writing.</a:t>
            </a:r>
          </a:p>
        </p:txBody>
      </p:sp>
    </p:spTree>
    <p:extLst>
      <p:ext uri="{BB962C8B-B14F-4D97-AF65-F5344CB8AC3E}">
        <p14:creationId xmlns:p14="http://schemas.microsoft.com/office/powerpoint/2010/main" val="254120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Online resources available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Ruth Miskin Parents’ Page:</a:t>
            </a:r>
          </a:p>
          <a:p>
            <a:r>
              <a:rPr lang="en-US">
                <a:hlinkClick r:id="rId3"/>
              </a:rPr>
              <a:t>https://www.ruthmiskin.com/parents/</a:t>
            </a:r>
            <a:endParaRPr lang="en-US"/>
          </a:p>
          <a:p>
            <a:endParaRPr lang="en-US"/>
          </a:p>
          <a:p>
            <a:r>
              <a:rPr lang="en-US"/>
              <a:t>Ruth Miskin Facebook:</a:t>
            </a:r>
          </a:p>
          <a:p>
            <a:r>
              <a:rPr lang="en-US">
                <a:hlinkClick r:id="rId4"/>
              </a:rPr>
              <a:t>https://www.facebook.com/miskin.education</a:t>
            </a:r>
            <a:endParaRPr lang="en-US"/>
          </a:p>
          <a:p>
            <a:endParaRPr lang="en-US"/>
          </a:p>
          <a:p>
            <a:r>
              <a:rPr lang="en-US"/>
              <a:t>Free e-books for home reading:</a:t>
            </a:r>
          </a:p>
          <a:p>
            <a:r>
              <a:rPr lang="en-US">
                <a:hlinkClick r:id="rId5"/>
              </a:rPr>
              <a:t>http://www.oxfordowl.co.uk/Reading/</a:t>
            </a:r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479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Any questions?</a:t>
            </a: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EB714D5-7B95-647E-4D7C-45469E342B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716" y="2058493"/>
            <a:ext cx="4886568" cy="332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433864"/>
      </p:ext>
    </p:extLst>
  </p:cSld>
  <p:clrMapOvr>
    <a:masterClrMapping/>
  </p:clrMapOvr>
</p:sld>
</file>

<file path=ppt/theme/theme1.xml><?xml version="1.0" encoding="utf-8"?>
<a:theme xmlns:a="http://schemas.openxmlformats.org/drawingml/2006/main" name="NEW Phonics Template">
  <a:themeElements>
    <a:clrScheme name="Custom 4">
      <a:dk1>
        <a:srgbClr val="2D2D2D"/>
      </a:dk1>
      <a:lt1>
        <a:sysClr val="window" lastClr="FFFFFF"/>
      </a:lt1>
      <a:dk2>
        <a:srgbClr val="5A5A5A"/>
      </a:dk2>
      <a:lt2>
        <a:srgbClr val="EEECE1"/>
      </a:lt2>
      <a:accent1>
        <a:srgbClr val="FFC000"/>
      </a:accent1>
      <a:accent2>
        <a:srgbClr val="FFD200"/>
      </a:accent2>
      <a:accent3>
        <a:srgbClr val="CF9C00"/>
      </a:accent3>
      <a:accent4>
        <a:srgbClr val="A0A0A0"/>
      </a:accent4>
      <a:accent5>
        <a:srgbClr val="787878"/>
      </a:accent5>
      <a:accent6>
        <a:srgbClr val="5A5A5A"/>
      </a:accent6>
      <a:hlink>
        <a:srgbClr val="CF9C00"/>
      </a:hlink>
      <a:folHlink>
        <a:srgbClr val="787878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7D1AFDE363394FB0A1E3A52CA664CD" ma:contentTypeVersion="18" ma:contentTypeDescription="Create a new document." ma:contentTypeScope="" ma:versionID="e88fbd9444d166bde9ac2c9ac7f8c0ce">
  <xsd:schema xmlns:xsd="http://www.w3.org/2001/XMLSchema" xmlns:xs="http://www.w3.org/2001/XMLSchema" xmlns:p="http://schemas.microsoft.com/office/2006/metadata/properties" xmlns:ns2="9a8f53b2-13a3-4793-90e7-10226504b3c4" xmlns:ns3="e3eab8b6-c0c4-41d5-9873-d73174f14db4" targetNamespace="http://schemas.microsoft.com/office/2006/metadata/properties" ma:root="true" ma:fieldsID="a37b41880412a4737e75f356d32fb4b0" ns2:_="" ns3:_="">
    <xsd:import namespace="9a8f53b2-13a3-4793-90e7-10226504b3c4"/>
    <xsd:import namespace="e3eab8b6-c0c4-41d5-9873-d73174f14db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DateandTimeModified" minOccurs="0"/>
                <xsd:element ref="ns3:lcf76f155ced4ddcb4097134ff3c332f" minOccurs="0"/>
                <xsd:element ref="ns2:TaxCatchAll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8f53b2-13a3-4793-90e7-10226504b3c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851b88b5-1e03-4004-8c48-28539b4b26ed}" ma:internalName="TaxCatchAll" ma:showField="CatchAllData" ma:web="9a8f53b2-13a3-4793-90e7-10226504b3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eab8b6-c0c4-41d5-9873-d73174f14d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DateandTimeModified" ma:index="23" nillable="true" ma:displayName="Date and Time Modified" ma:format="DateTime" ma:internalName="DateandTimeModified">
      <xsd:simpleType>
        <xsd:restriction base="dms:DateTime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22edab9a-dc9d-426e-90cc-a0414d65d0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F0BAEA89-C360-409D-B60E-52130FC0E58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3D556DD-DF3D-440A-BE56-32AB3906BE27}">
  <ds:schemaRefs>
    <ds:schemaRef ds:uri="9a8f53b2-13a3-4793-90e7-10226504b3c4"/>
    <ds:schemaRef ds:uri="e3eab8b6-c0c4-41d5-9873-d73174f14db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BD8CEBD-C45E-4B7A-8114-5338627CF3A0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Presentation1.potx</Template>
  <TotalTime>7</TotalTime>
  <Words>986</Words>
  <Application>Microsoft Office PowerPoint</Application>
  <PresentationFormat>On-screen Show (4:3)</PresentationFormat>
  <Paragraphs>116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Arial Unicode MS</vt:lpstr>
      <vt:lpstr>Calibri</vt:lpstr>
      <vt:lpstr>Calibri Light</vt:lpstr>
      <vt:lpstr>Garamond</vt:lpstr>
      <vt:lpstr>Times New Roman</vt:lpstr>
      <vt:lpstr>Wingdings</vt:lpstr>
      <vt:lpstr>NEW Phonics Template</vt:lpstr>
      <vt:lpstr>Parent Meeting Set 1 Sounds</vt:lpstr>
      <vt:lpstr>English alphabetic code</vt:lpstr>
      <vt:lpstr>Speed Sounds Set 1</vt:lpstr>
      <vt:lpstr>‘Same, same!’</vt:lpstr>
      <vt:lpstr>Sounds + blending = word reading </vt:lpstr>
      <vt:lpstr>How do I use the Virtual Classroom?</vt:lpstr>
      <vt:lpstr>Practice at home</vt:lpstr>
      <vt:lpstr>Teaching letter formation</vt:lpstr>
      <vt:lpstr>What can I do?</vt:lpstr>
      <vt:lpstr>Online resources available</vt:lpstr>
      <vt:lpstr>Any questions?</vt:lpstr>
    </vt:vector>
  </TitlesOfParts>
  <Company>Ruth Miskin Literacy Limited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Steenson</dc:creator>
  <cp:lastModifiedBy>Grace Lawton</cp:lastModifiedBy>
  <cp:revision>3</cp:revision>
  <dcterms:created xsi:type="dcterms:W3CDTF">2015-11-23T14:36:59Z</dcterms:created>
  <dcterms:modified xsi:type="dcterms:W3CDTF">2026-09-17T13:57:44Z</dcterms:modified>
</cp:coreProperties>
</file>